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61" r:id="rId2"/>
    <p:sldId id="256" r:id="rId3"/>
    <p:sldId id="264" r:id="rId4"/>
    <p:sldId id="263" r:id="rId5"/>
    <p:sldId id="273" r:id="rId6"/>
    <p:sldId id="269" r:id="rId7"/>
    <p:sldId id="271" r:id="rId8"/>
    <p:sldId id="270" r:id="rId9"/>
    <p:sldId id="272" r:id="rId10"/>
    <p:sldId id="265" r:id="rId11"/>
    <p:sldId id="266" r:id="rId12"/>
    <p:sldId id="274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1" name="hammer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slow">
    <p:fade thruBlk="1"/>
    <p:sndAc>
      <p:stSnd>
        <p:snd r:embed="rId13" name="hammer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6.wmf"/><Relationship Id="rId3" Type="http://schemas.openxmlformats.org/officeDocument/2006/relationships/audio" Target="../media/audio1.wav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5" Type="http://schemas.openxmlformats.org/officeDocument/2006/relationships/image" Target="../media/image17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TTTC.ICTLab-17\Desktop\liton\images-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90600"/>
            <a:ext cx="7543800" cy="4495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81200" y="2438400"/>
            <a:ext cx="4495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plus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143000"/>
            <a:ext cx="7239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048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bn-IN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লগ কি তা বলতে পারবে ।</a:t>
            </a:r>
          </a:p>
          <a:p>
            <a:pPr marL="342900" indent="-342900">
              <a:buAutoNum type="arabicPeriod"/>
            </a:pPr>
            <a:r>
              <a:rPr lang="bn-IN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লগ কে সূচকের মাধ্যমে প্রকাশ করতে পারবে ।</a:t>
            </a:r>
          </a:p>
          <a:p>
            <a:pPr marL="342900" indent="-342900">
              <a:buAutoNum type="arabicPeriod"/>
            </a:pPr>
            <a:r>
              <a:rPr lang="bn-IN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লগের বৈশিষ্ট বলতে ও লিখতে পারবে ।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752600"/>
            <a:ext cx="7467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এই পাঠ শেষে  শিক্ষার্থীরা-------------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edge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38200"/>
            <a:ext cx="79248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8077200" cy="150810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bn-IN" sz="2000" dirty="0" smtClean="0">
                <a:latin typeface="NikoshBAN" pitchFamily="2" charset="0"/>
                <a:cs typeface="NikoshBAN" pitchFamily="2" charset="0"/>
              </a:rPr>
              <a:t>দেখাও </a:t>
            </a:r>
            <a:r>
              <a:rPr lang="bn-IN" sz="2000" smtClean="0">
                <a:latin typeface="NikoshBAN" pitchFamily="2" charset="0"/>
                <a:cs typeface="NikoshBAN" pitchFamily="2" charset="0"/>
              </a:rPr>
              <a:t>যেএককের লগ </a:t>
            </a:r>
            <a:r>
              <a:rPr lang="bn-IN" sz="2000" dirty="0" smtClean="0">
                <a:latin typeface="NikoshBAN" pitchFamily="2" charset="0"/>
                <a:cs typeface="NikoshBAN" pitchFamily="2" charset="0"/>
              </a:rPr>
              <a:t>শুন্য  হয়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।   </a:t>
            </a:r>
          </a:p>
          <a:p>
            <a:pPr marL="342900" indent="-342900">
              <a:buAutoNum type="arabicPeriod"/>
            </a:pPr>
            <a:r>
              <a:rPr lang="bn-IN" dirty="0" smtClean="0"/>
              <a:t>দেখাও যে</a:t>
            </a:r>
          </a:p>
          <a:p>
            <a:pPr marL="342900" indent="-342900">
              <a:buAutoNum type="arabicPeriod"/>
            </a:pPr>
            <a:endParaRPr lang="bn-IN" dirty="0" smtClean="0"/>
          </a:p>
          <a:p>
            <a:pPr marL="342900" indent="-342900">
              <a:buAutoNum type="arabicPeriod"/>
            </a:pPr>
            <a:endParaRPr lang="bn-IN" dirty="0" smtClean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667000" y="1981200"/>
          <a:ext cx="762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4" imgW="253800" imgH="241200" progId="Equation.3">
                  <p:embed/>
                </p:oleObj>
              </mc:Choice>
              <mc:Fallback>
                <p:oleObj name="Equation" r:id="rId4" imgW="2538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981200"/>
                        <a:ext cx="7620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  <p:sndAc>
      <p:stSnd>
        <p:snd r:embed="rId3" name="hammer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bn-IN" dirty="0" smtClean="0"/>
              <a:t>মূল্যায়ন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676400"/>
            <a:ext cx="8153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লগ  কাকে বলে  ?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                    এর মান কত 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66800" y="2971800"/>
          <a:ext cx="838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3" name="Equation" r:id="rId4" imgW="304560" imgH="241200" progId="Equation.3">
                  <p:embed/>
                </p:oleObj>
              </mc:Choice>
              <mc:Fallback>
                <p:oleObj name="Equation" r:id="rId4" imgW="3045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971800"/>
                        <a:ext cx="8382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  <p:sndAc>
      <p:stSnd>
        <p:snd r:embed="rId3" name="hammer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14400"/>
            <a:ext cx="67056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বাড়ীর কাজ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05000"/>
            <a:ext cx="7772400" cy="147732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দেখাও যে দুইটি সংখ্যার গুনফলের লগের মান উহাদের আলাদা যোগফলের লগের মানের সমান । </a:t>
            </a:r>
          </a:p>
          <a:p>
            <a:pPr marL="342900" indent="-342900">
              <a:buAutoNum type="arabicPeriod"/>
            </a:pPr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 marL="342900" indent="-342900">
              <a:buAutoNum type="arabicPeriod"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দেখাও যে দুইটি সংখ্যার ভাগ ফলের লগের মান উহা আলাদা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বিযোগফলের লগের মানের সমান । </a:t>
            </a:r>
          </a:p>
          <a:p>
            <a:pPr marL="342900" indent="-342900">
              <a:buAutoNum type="arabicPeriod"/>
            </a:pPr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</p:cSld>
  <p:clrMapOvr>
    <a:masterClrMapping/>
  </p:clrMapOvr>
  <p:transition spd="slow">
    <p:wedge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3000"/>
            <a:ext cx="87630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hee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আমার পরিচিতি</a:t>
            </a:r>
            <a:br>
              <a:rPr lang="bn-IN" sz="4800" dirty="0" smtClean="0">
                <a:latin typeface="NikoshBAN" pitchFamily="2" charset="0"/>
                <a:cs typeface="NikoshBAN" pitchFamily="2" charset="0"/>
              </a:rPr>
            </a:b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হাম্মদ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রফিকুল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ইসলাম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sz="4800" dirty="0" smtClean="0">
                <a:latin typeface="NikoshBAN" pitchFamily="2" charset="0"/>
                <a:cs typeface="NikoshBAN" pitchFamily="2" charset="0"/>
              </a:rPr>
            </a:b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ইন্সট্রাক্টর( গণিত)</a:t>
            </a:r>
            <a:br>
              <a:rPr lang="bn-IN" sz="4800" dirty="0" smtClean="0">
                <a:latin typeface="NikoshBAN" pitchFamily="2" charset="0"/>
                <a:cs typeface="NikoshBAN" pitchFamily="2" charset="0"/>
              </a:rPr>
            </a:b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টাঙ্গাইল টেকনিক্যাল স্কুল ও কলেজ</a:t>
            </a:r>
            <a:r>
              <a:rPr lang="bn-IN" sz="20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sz="2000" dirty="0" smtClean="0">
                <a:latin typeface="NikoshBAN" pitchFamily="2" charset="0"/>
                <a:cs typeface="NikoshBAN" pitchFamily="2" charset="0"/>
              </a:rPr>
            </a:br>
            <a:r>
              <a:rPr lang="bn-IN" sz="2000" dirty="0" smtClean="0">
                <a:latin typeface="NikoshBAN" pitchFamily="2" charset="0"/>
                <a:cs typeface="NikoshBAN" pitchFamily="2" charset="0"/>
              </a:rPr>
              <a:t>		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8336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  <a:r>
              <a:rPr lang="bn-IN" dirty="0" smtClean="0"/>
              <a:t>দশম শ্রেণী</a:t>
            </a:r>
            <a:br>
              <a:rPr lang="bn-IN" dirty="0" smtClean="0"/>
            </a:br>
            <a:r>
              <a:rPr lang="bn-IN" dirty="0" smtClean="0">
                <a:latin typeface="Aharoni" pitchFamily="2" charset="-79"/>
              </a:rPr>
              <a:t>বিষয়ঃগণিত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slow">
    <p:wipe dir="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"/>
            <a:ext cx="2438400" cy="1219200"/>
          </a:xfrm>
          <a:prstGeom prst="rect">
            <a:avLst/>
          </a:prstGeom>
        </p:spPr>
      </p:pic>
      <p:pic>
        <p:nvPicPr>
          <p:cNvPr id="4" name="Picture 3" descr="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0"/>
            <a:ext cx="2286000" cy="1619250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2947987"/>
            <a:ext cx="1333500" cy="962025"/>
          </a:xfrm>
          <a:prstGeom prst="rect">
            <a:avLst/>
          </a:prstGeom>
        </p:spPr>
      </p:pic>
      <p:pic>
        <p:nvPicPr>
          <p:cNvPr id="6" name="Picture 5" descr="inde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981200"/>
            <a:ext cx="2743200" cy="1666875"/>
          </a:xfrm>
          <a:prstGeom prst="rect">
            <a:avLst/>
          </a:prstGeom>
        </p:spPr>
      </p:pic>
      <p:pic>
        <p:nvPicPr>
          <p:cNvPr id="7" name="Picture 6" descr="1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1828800"/>
            <a:ext cx="2466975" cy="1847850"/>
          </a:xfrm>
          <a:prstGeom prst="rect">
            <a:avLst/>
          </a:prstGeom>
        </p:spPr>
      </p:pic>
      <p:pic>
        <p:nvPicPr>
          <p:cNvPr id="8" name="Picture 7" descr="3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1828801"/>
            <a:ext cx="1733550" cy="1904999"/>
          </a:xfrm>
          <a:prstGeom prst="rect">
            <a:avLst/>
          </a:prstGeom>
        </p:spPr>
      </p:pic>
    </p:spTree>
  </p:cSld>
  <p:clrMapOvr>
    <a:masterClrMapping/>
  </p:clrMapOvr>
  <p:transition spd="slow">
    <p:comb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914400"/>
          <a:ext cx="23018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7" name="Packager Shell Object" showAsIcon="1" r:id="rId4" imgW="2302200" imgH="607680" progId="Package">
                  <p:embed/>
                </p:oleObj>
              </mc:Choice>
              <mc:Fallback>
                <p:oleObj name="Packager Shell Object" showAsIcon="1" r:id="rId4" imgW="2302200" imgH="6076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14400"/>
                        <a:ext cx="2301875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  <p:sndAc>
      <p:stSnd>
        <p:snd r:embed="rId3" name="hammer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057400" y="914400"/>
          <a:ext cx="4478337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Packager Shell Object" showAsIcon="1" r:id="rId4" imgW="4478040" imgH="607680" progId="Package">
                  <p:embed/>
                </p:oleObj>
              </mc:Choice>
              <mc:Fallback>
                <p:oleObj name="Packager Shell Object" showAsIcon="1" r:id="rId4" imgW="4478040" imgH="6076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914400"/>
                        <a:ext cx="4478337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  <p:sndAc>
      <p:stSnd>
        <p:snd r:embed="rId3" name="hammer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735762"/>
          </a:xfrm>
          <a:solidFill>
            <a:srgbClr val="00B050"/>
          </a:solidFill>
        </p:spPr>
        <p:txBody>
          <a:bodyPr/>
          <a:lstStyle/>
          <a:p>
            <a:r>
              <a:rPr lang="bn-IN" u="sng" dirty="0" smtClean="0">
                <a:latin typeface="NikoshBAN" pitchFamily="2" charset="0"/>
                <a:cs typeface="NikoshBAN" pitchFamily="2" charset="0"/>
              </a:rPr>
              <a:t>আজকের পাঠের বিষয়  - লগারিদম (লগ)</a:t>
            </a:r>
            <a:endParaRPr lang="en-US" u="sng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edge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Grp="1"/>
          </p:cNvSpPr>
          <p:nvPr>
            <p:ph type="title"/>
          </p:nvPr>
        </p:nvSpPr>
        <p:spPr>
          <a:xfrm>
            <a:off x="381000" y="-1508102"/>
            <a:ext cx="8229600" cy="827919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 smtClean="0">
                <a:latin typeface="NikoshBAN" pitchFamily="2" charset="0"/>
                <a:cs typeface="NikoshBAN" pitchFamily="2" charset="0"/>
              </a:rPr>
            </a:br>
            <a:r>
              <a:rPr lang="en-US" sz="2800" dirty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>
                <a:latin typeface="NikoshBAN" pitchFamily="2" charset="0"/>
                <a:cs typeface="NikoshBAN" pitchFamily="2" charset="0"/>
              </a:rPr>
            </a:br>
            <a:r>
              <a:rPr lang="en-US" sz="2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 smtClean="0">
                <a:latin typeface="NikoshBAN" pitchFamily="2" charset="0"/>
                <a:cs typeface="NikoshBAN" pitchFamily="2" charset="0"/>
              </a:rPr>
            </a:br>
            <a:r>
              <a:rPr lang="en-US" sz="2800" dirty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>
                <a:latin typeface="NikoshBAN" pitchFamily="2" charset="0"/>
                <a:cs typeface="NikoshBAN" pitchFamily="2" charset="0"/>
              </a:rPr>
            </a:br>
            <a:r>
              <a:rPr lang="en-US" sz="2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 smtClean="0">
                <a:latin typeface="NikoshBAN" pitchFamily="2" charset="0"/>
                <a:cs typeface="NikoshBAN" pitchFamily="2" charset="0"/>
              </a:rPr>
            </a:br>
            <a:r>
              <a:rPr lang="en-US" sz="2800" dirty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>
                <a:latin typeface="NikoshBAN" pitchFamily="2" charset="0"/>
                <a:cs typeface="NikoshBAN" pitchFamily="2" charset="0"/>
              </a:rPr>
            </a:br>
            <a:r>
              <a:rPr lang="en-US" sz="2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 smtClean="0">
                <a:latin typeface="NikoshBAN" pitchFamily="2" charset="0"/>
                <a:cs typeface="NikoshBAN" pitchFamily="2" charset="0"/>
              </a:rPr>
            </a:b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যদি               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হয়  তবে    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কে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ভিত্তিক লগ     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বলে । লিখা হয়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          .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লগ দুই প্রকার । যেমনঃ       ভিত্তিক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লগ ও       ভিত্তিক  লগ ।  </a:t>
            </a: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50166"/>
              </p:ext>
            </p:extLst>
          </p:nvPr>
        </p:nvGraphicFramePr>
        <p:xfrm>
          <a:off x="1447800" y="1524000"/>
          <a:ext cx="1143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Equation" r:id="rId4" imgW="279360" imgH="215640" progId="Equation.3">
                  <p:embed/>
                </p:oleObj>
              </mc:Choice>
              <mc:Fallback>
                <p:oleObj name="Equation" r:id="rId4" imgW="27936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524000"/>
                        <a:ext cx="11430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158778"/>
              </p:ext>
            </p:extLst>
          </p:nvPr>
        </p:nvGraphicFramePr>
        <p:xfrm>
          <a:off x="4572000" y="16764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Equation" r:id="rId6" imgW="126720" imgH="139680" progId="Equation.3">
                  <p:embed/>
                </p:oleObj>
              </mc:Choice>
              <mc:Fallback>
                <p:oleObj name="Equation" r:id="rId6" imgW="126720" imgH="139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76400"/>
                        <a:ext cx="3048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008711"/>
              </p:ext>
            </p:extLst>
          </p:nvPr>
        </p:nvGraphicFramePr>
        <p:xfrm>
          <a:off x="7848600" y="1676400"/>
          <a:ext cx="3048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8" name="Equation" r:id="rId8" imgW="177480" imgH="177480" progId="Equation.3">
                  <p:embed/>
                </p:oleObj>
              </mc:Choice>
              <mc:Fallback>
                <p:oleObj name="Equation" r:id="rId8" imgW="1774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1676400"/>
                        <a:ext cx="3048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617558"/>
              </p:ext>
            </p:extLst>
          </p:nvPr>
        </p:nvGraphicFramePr>
        <p:xfrm>
          <a:off x="5638800" y="1524000"/>
          <a:ext cx="381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Equation" r:id="rId10" imgW="126720" imgH="139680" progId="Equation.3">
                  <p:embed/>
                </p:oleObj>
              </mc:Choice>
              <mc:Fallback>
                <p:oleObj name="Equation" r:id="rId10" imgW="126720" imgH="1396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524000"/>
                        <a:ext cx="3810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926792"/>
              </p:ext>
            </p:extLst>
          </p:nvPr>
        </p:nvGraphicFramePr>
        <p:xfrm>
          <a:off x="2895600" y="2057400"/>
          <a:ext cx="762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0" name="Equation" r:id="rId12" imgW="558720" imgH="241200" progId="Equation.3">
                  <p:embed/>
                </p:oleObj>
              </mc:Choice>
              <mc:Fallback>
                <p:oleObj name="Equation" r:id="rId12" imgW="55872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057400"/>
                        <a:ext cx="762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005149"/>
              </p:ext>
            </p:extLst>
          </p:nvPr>
        </p:nvGraphicFramePr>
        <p:xfrm>
          <a:off x="7772400" y="2133600"/>
          <a:ext cx="323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1" name="Equation" r:id="rId14" imgW="114120" imgH="139680" progId="Equation.3">
                  <p:embed/>
                </p:oleObj>
              </mc:Choice>
              <mc:Fallback>
                <p:oleObj name="Equation" r:id="rId14" imgW="114120" imgH="1396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133600"/>
                        <a:ext cx="32385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41958"/>
              </p:ext>
            </p:extLst>
          </p:nvPr>
        </p:nvGraphicFramePr>
        <p:xfrm>
          <a:off x="2743200" y="2590800"/>
          <a:ext cx="1778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Equation" r:id="rId16" imgW="177480" imgH="177480" progId="Equation.3">
                  <p:embed/>
                </p:oleObj>
              </mc:Choice>
              <mc:Fallback>
                <p:oleObj name="Equation" r:id="rId16" imgW="177480" imgH="177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590800"/>
                        <a:ext cx="1778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heel spokes="3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লগের সূত্রাবলী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466x428xrules,P20of,P20exponents.gif.pagespeed.ic.1z7-Ekl5L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8610600" cy="4876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</p:cSld>
  <p:clrMapOvr>
    <a:masterClrMapping/>
  </p:clrMapOvr>
  <p:transition spd="slow">
    <p:fade thruBlk="1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501</TotalTime>
  <Words>99</Words>
  <Application>Microsoft Office PowerPoint</Application>
  <PresentationFormat>On-screen Show (4:3)</PresentationFormat>
  <Paragraphs>35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Angles</vt:lpstr>
      <vt:lpstr>Packager Shell Object</vt:lpstr>
      <vt:lpstr>Equation</vt:lpstr>
      <vt:lpstr>PowerPoint Presentation</vt:lpstr>
      <vt:lpstr>আমার পরিচিতি মোহাম্মদ রফিকুল ইসলাম ইন্সট্রাক্টর( গণিত) টাঙ্গাইল টেকনিক্যাল স্কুল ও কলেজ   </vt:lpstr>
      <vt:lpstr> দশম শ্রেণী বিষয়ঃগণিত</vt:lpstr>
      <vt:lpstr>PowerPoint Presentation</vt:lpstr>
      <vt:lpstr>PowerPoint Presentation</vt:lpstr>
      <vt:lpstr>PowerPoint Presentation</vt:lpstr>
      <vt:lpstr>আজকের পাঠের বিষয়  - লগারিদম (লগ)</vt:lpstr>
      <vt:lpstr>       যদি                      হয়  তবে       কে     ভিত্তিক লগ        বলে । লিখা হয়              . লগ দুই প্রকার । যেমনঃ       ভিত্তিক লগ ও       ভিত্তিক  লগ ।                </vt:lpstr>
      <vt:lpstr>লগের সূত্রাবলী </vt:lpstr>
      <vt:lpstr>PowerPoint Presentation</vt:lpstr>
      <vt:lpstr>PowerPoint Presentation</vt:lpstr>
      <vt:lpstr>মূল্যায়ন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আমারপরিচিতি মোঃ কামরুজ্জামান লিটন ইন্সট্রাক্টর( গণিত) টা ঙ্গা   </dc:title>
  <dc:creator>User.TTTC</dc:creator>
  <cp:lastModifiedBy>Windows User</cp:lastModifiedBy>
  <cp:revision>146</cp:revision>
  <dcterms:created xsi:type="dcterms:W3CDTF">2006-08-16T00:00:00Z</dcterms:created>
  <dcterms:modified xsi:type="dcterms:W3CDTF">2019-10-03T19:40:30Z</dcterms:modified>
</cp:coreProperties>
</file>