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8" r:id="rId4"/>
    <p:sldId id="279" r:id="rId5"/>
    <p:sldId id="260" r:id="rId6"/>
    <p:sldId id="259" r:id="rId7"/>
    <p:sldId id="261" r:id="rId8"/>
    <p:sldId id="262" r:id="rId9"/>
    <p:sldId id="264" r:id="rId10"/>
    <p:sldId id="263" r:id="rId11"/>
    <p:sldId id="275" r:id="rId12"/>
    <p:sldId id="277" r:id="rId13"/>
    <p:sldId id="280" r:id="rId14"/>
    <p:sldId id="267" r:id="rId15"/>
    <p:sldId id="272" r:id="rId16"/>
    <p:sldId id="269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7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rif\Videos\AVO%20meter%20Using.wmv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5.png"/><Relationship Id="rId7" Type="http://schemas.openxmlformats.org/officeDocument/2006/relationships/image" Target="../media/image15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28600"/>
            <a:ext cx="5486400" cy="2646878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bn-IN" sz="16600" b="1" i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6600" b="1" i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red-rose-flower-photoswallpaper-flowers-red-roses--3145-wallpaper-wall-uo422e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762250"/>
            <a:ext cx="6019800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29000" y="6088559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প্রতীক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1" y="5105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ফিক্সড্‌ ক্যাপাসিটর 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2896394" y="2895600"/>
            <a:ext cx="579040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5943598" y="457200"/>
            <a:ext cx="2898058" cy="5059406"/>
            <a:chOff x="5791200" y="-1070059"/>
            <a:chExt cx="3891676" cy="6632790"/>
          </a:xfrm>
        </p:grpSpPr>
        <p:pic>
          <p:nvPicPr>
            <p:cNvPr id="5" name="Picture 4" descr="Types_of_capacitor.svg.png"/>
            <p:cNvPicPr>
              <a:picLocks noChangeAspect="1"/>
            </p:cNvPicPr>
            <p:nvPr/>
          </p:nvPicPr>
          <p:blipFill>
            <a:blip r:embed="rId2"/>
            <a:srcRect l="61397" t="18587" b="29032"/>
            <a:stretch>
              <a:fillRect/>
            </a:stretch>
          </p:blipFill>
          <p:spPr>
            <a:xfrm>
              <a:off x="6822471" y="-1070059"/>
              <a:ext cx="2860405" cy="48401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791200" y="4876799"/>
              <a:ext cx="3581399" cy="685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2800" dirty="0" smtClean="0">
                  <a:solidFill>
                    <a:srgbClr val="00B050"/>
                  </a:solidFill>
                  <a:latin typeface="NikoshBAN" pitchFamily="2" charset="0"/>
                  <a:cs typeface="NikoshBAN" pitchFamily="2" charset="0"/>
                </a:rPr>
                <a:t>ভেরিয়েবল ক্যাপাসিটর</a:t>
              </a:r>
              <a:endParaRPr lang="en-US" sz="28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7200" y="533400"/>
            <a:ext cx="5410200" cy="4271665"/>
            <a:chOff x="457200" y="533400"/>
            <a:chExt cx="5410200" cy="4271665"/>
          </a:xfrm>
        </p:grpSpPr>
        <p:pic>
          <p:nvPicPr>
            <p:cNvPr id="8" name="Picture 7" descr="symbol_electrolytic_capacitor.png"/>
            <p:cNvPicPr>
              <a:picLocks noChangeAspect="1"/>
            </p:cNvPicPr>
            <p:nvPr/>
          </p:nvPicPr>
          <p:blipFill>
            <a:blip r:embed="rId3"/>
            <a:srcRect l="21429" t="57385" r="36905" b="9758"/>
            <a:stretch>
              <a:fillRect/>
            </a:stretch>
          </p:blipFill>
          <p:spPr>
            <a:xfrm>
              <a:off x="533400" y="2754086"/>
              <a:ext cx="2667000" cy="1752600"/>
            </a:xfrm>
            <a:prstGeom prst="rect">
              <a:avLst/>
            </a:prstGeom>
          </p:spPr>
        </p:pic>
        <p:pic>
          <p:nvPicPr>
            <p:cNvPr id="9" name="Picture 8" descr="symbol_electrolytic_capacitor.png"/>
            <p:cNvPicPr>
              <a:picLocks noChangeAspect="1"/>
            </p:cNvPicPr>
            <p:nvPr/>
          </p:nvPicPr>
          <p:blipFill>
            <a:blip r:embed="rId3"/>
            <a:srcRect l="12486" t="7121" b="67275"/>
            <a:stretch>
              <a:fillRect/>
            </a:stretch>
          </p:blipFill>
          <p:spPr>
            <a:xfrm>
              <a:off x="896257" y="533400"/>
              <a:ext cx="2514600" cy="1371600"/>
            </a:xfrm>
            <a:prstGeom prst="rect">
              <a:avLst/>
            </a:prstGeom>
          </p:spPr>
        </p:pic>
        <p:pic>
          <p:nvPicPr>
            <p:cNvPr id="11" name="Picture 10" descr="Types_of_capacitor.svg.png"/>
            <p:cNvPicPr>
              <a:picLocks noChangeAspect="1"/>
            </p:cNvPicPr>
            <p:nvPr/>
          </p:nvPicPr>
          <p:blipFill>
            <a:blip r:embed="rId2"/>
            <a:srcRect t="19500" r="70123" b="24786"/>
            <a:stretch>
              <a:fillRect/>
            </a:stretch>
          </p:blipFill>
          <p:spPr>
            <a:xfrm>
              <a:off x="2971800" y="533400"/>
              <a:ext cx="2667000" cy="287953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57200" y="1828800"/>
              <a:ext cx="2818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UK Symbol(Polarity)</a:t>
              </a:r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4343400"/>
              <a:ext cx="2819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US Symbol(Polarity)</a:t>
              </a:r>
              <a:endParaRPr lang="en-US" sz="2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352800" y="3429000"/>
              <a:ext cx="2514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Symbol(Non-Polarity)</a:t>
              </a:r>
              <a:endParaRPr lang="en-US" sz="3200" dirty="0"/>
            </a:p>
          </p:txBody>
        </p:sp>
      </p:grpSp>
      <p:cxnSp>
        <p:nvCxnSpPr>
          <p:cNvPr id="26" name="Straight Connector 25"/>
          <p:cNvCxnSpPr/>
          <p:nvPr/>
        </p:nvCxnSpPr>
        <p:spPr>
          <a:xfrm rot="5400000">
            <a:off x="1257300" y="2857500"/>
            <a:ext cx="419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52400" y="5791200"/>
            <a:ext cx="8991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lyticCapacitorPolarit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2362200" cy="3430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600" y="5715000"/>
            <a:ext cx="2514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টার্মিনাল সনাক্ত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 descr="symbol_electrolytic_capacitor.png"/>
          <p:cNvPicPr>
            <a:picLocks noChangeAspect="1"/>
          </p:cNvPicPr>
          <p:nvPr/>
        </p:nvPicPr>
        <p:blipFill>
          <a:blip r:embed="rId3"/>
          <a:srcRect l="12486" t="7121" b="67275"/>
          <a:stretch>
            <a:fillRect/>
          </a:stretch>
        </p:blipFill>
        <p:spPr>
          <a:xfrm>
            <a:off x="457200" y="4114800"/>
            <a:ext cx="2514600" cy="1371600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228600" y="4419600"/>
            <a:ext cx="304800" cy="3048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2286000" y="4343400"/>
            <a:ext cx="457200" cy="2286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ymbol_electrolytic_capacitor.png"/>
          <p:cNvPicPr>
            <a:picLocks noChangeAspect="1"/>
          </p:cNvPicPr>
          <p:nvPr/>
        </p:nvPicPr>
        <p:blipFill>
          <a:blip r:embed="rId3"/>
          <a:srcRect l="21429" t="57385" r="36905" b="9758"/>
          <a:stretch>
            <a:fillRect/>
          </a:stretch>
        </p:blipFill>
        <p:spPr>
          <a:xfrm>
            <a:off x="3581400" y="3886200"/>
            <a:ext cx="2667000" cy="1752600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3810000" y="4495800"/>
            <a:ext cx="304800" cy="3048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 flipV="1">
            <a:off x="6096000" y="4495800"/>
            <a:ext cx="304800" cy="381000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733800" y="152400"/>
            <a:ext cx="2971800" cy="3237131"/>
            <a:chOff x="5257800" y="0"/>
            <a:chExt cx="2971800" cy="3389531"/>
          </a:xfrm>
        </p:grpSpPr>
        <p:pic>
          <p:nvPicPr>
            <p:cNvPr id="13" name="Picture 12" descr="11949853221443271974capacitors_1.svg.hi.png"/>
            <p:cNvPicPr>
              <a:picLocks noChangeAspect="1"/>
            </p:cNvPicPr>
            <p:nvPr/>
          </p:nvPicPr>
          <p:blipFill>
            <a:blip r:embed="rId4"/>
            <a:srcRect t="32316" r="42353"/>
            <a:stretch>
              <a:fillRect/>
            </a:stretch>
          </p:blipFill>
          <p:spPr>
            <a:xfrm>
              <a:off x="5257800" y="0"/>
              <a:ext cx="2971800" cy="28956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62600" y="2743200"/>
              <a:ext cx="22317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3600" dirty="0" smtClean="0">
                  <a:latin typeface="NikoshBAN" pitchFamily="2" charset="0"/>
                  <a:cs typeface="NikoshBAN" pitchFamily="2" charset="0"/>
                </a:rPr>
                <a:t>নন-পোলারিটি </a:t>
              </a:r>
              <a:endParaRPr lang="en-US" sz="36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17" name="Picture 16" descr="variable_capacito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371600"/>
            <a:ext cx="1855304" cy="2133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315200" y="3124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96200" y="3124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01000" y="3124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00800" y="3505200"/>
            <a:ext cx="2743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ভেরিয়্যাবল ক্যাপাসিটর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47106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VO meter Usin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2400" y="71496"/>
            <a:ext cx="8763000" cy="6634104"/>
            <a:chOff x="1733697" y="-17393167"/>
            <a:chExt cx="2596268" cy="23820778"/>
          </a:xfrm>
        </p:grpSpPr>
        <p:sp>
          <p:nvSpPr>
            <p:cNvPr id="6" name="TextBox 5"/>
            <p:cNvSpPr txBox="1"/>
            <p:nvPr/>
          </p:nvSpPr>
          <p:spPr>
            <a:xfrm>
              <a:off x="2501348" y="-17393167"/>
              <a:ext cx="810056" cy="282938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bn-IN" sz="48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rPr>
                <a:t>দলীয় কাজ</a:t>
              </a:r>
              <a:endParaRPr lang="en-US" sz="48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33697" y="-810416"/>
              <a:ext cx="2596268" cy="7238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20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১। উপরের কম্পোন্টেস্‌ থেকে ক্যাপাসিটর  খুজে বের কর। </a:t>
              </a:r>
            </a:p>
            <a:p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২। পোলারিটি ও নন- পোলারিটি ক্যাপাসিটর সনাক্ত কর।</a:t>
              </a:r>
            </a:p>
            <a:p>
              <a:r>
                <a:rPr lang="bn-IN" sz="3200" dirty="0" smtClean="0">
                  <a:latin typeface="NikoshBAN" pitchFamily="2" charset="0"/>
                  <a:cs typeface="NikoshBAN" pitchFamily="2" charset="0"/>
                </a:rPr>
                <a:t>৩। অ্যাভোমিটার দ্বারা ক্যাপাসিটর পরীক্ষা কর।</a:t>
              </a:r>
            </a:p>
            <a:p>
              <a:endParaRPr lang="en-US" sz="32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600" y="990600"/>
            <a:ext cx="8458200" cy="3581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bb60h-8_4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295400"/>
            <a:ext cx="1447800" cy="1200150"/>
          </a:xfrm>
          <a:prstGeom prst="rect">
            <a:avLst/>
          </a:prstGeom>
        </p:spPr>
      </p:pic>
      <p:pic>
        <p:nvPicPr>
          <p:cNvPr id="12" name="Picture 11" descr="tran.jpg"/>
          <p:cNvPicPr>
            <a:picLocks noChangeAspect="1"/>
          </p:cNvPicPr>
          <p:nvPr/>
        </p:nvPicPr>
        <p:blipFill>
          <a:blip r:embed="rId3" cstate="print"/>
          <a:srcRect r="73324"/>
          <a:stretch>
            <a:fillRect/>
          </a:stretch>
        </p:blipFill>
        <p:spPr>
          <a:xfrm>
            <a:off x="2133600" y="1371600"/>
            <a:ext cx="1143000" cy="2895600"/>
          </a:xfrm>
          <a:prstGeom prst="rect">
            <a:avLst/>
          </a:prstGeom>
        </p:spPr>
      </p:pic>
      <p:pic>
        <p:nvPicPr>
          <p:cNvPr id="13" name="Picture 12" descr="transistors.jpg"/>
          <p:cNvPicPr>
            <a:picLocks noChangeAspect="1"/>
          </p:cNvPicPr>
          <p:nvPr/>
        </p:nvPicPr>
        <p:blipFill>
          <a:blip r:embed="rId4"/>
          <a:srcRect l="24000" r="53000" b="67333"/>
          <a:stretch>
            <a:fillRect/>
          </a:stretch>
        </p:blipFill>
        <p:spPr>
          <a:xfrm>
            <a:off x="381000" y="2895600"/>
            <a:ext cx="1359159" cy="1447800"/>
          </a:xfrm>
          <a:prstGeom prst="rect">
            <a:avLst/>
          </a:prstGeom>
        </p:spPr>
      </p:pic>
      <p:pic>
        <p:nvPicPr>
          <p:cNvPr id="14" name="Picture 13" descr="FW3RYJJGA0O8T9C.LARGE.jpg"/>
          <p:cNvPicPr>
            <a:picLocks noChangeAspect="1"/>
          </p:cNvPicPr>
          <p:nvPr/>
        </p:nvPicPr>
        <p:blipFill>
          <a:blip r:embed="rId5"/>
          <a:srcRect l="23244" r="20569" b="55970"/>
          <a:stretch>
            <a:fillRect/>
          </a:stretch>
        </p:blipFill>
        <p:spPr>
          <a:xfrm>
            <a:off x="3810000" y="1295400"/>
            <a:ext cx="2057400" cy="1143000"/>
          </a:xfrm>
          <a:prstGeom prst="rect">
            <a:avLst/>
          </a:prstGeom>
        </p:spPr>
      </p:pic>
      <p:pic>
        <p:nvPicPr>
          <p:cNvPr id="15" name="Picture 14" descr="Electronic_component_capacitors.jpg"/>
          <p:cNvPicPr>
            <a:picLocks noChangeAspect="1"/>
          </p:cNvPicPr>
          <p:nvPr/>
        </p:nvPicPr>
        <p:blipFill>
          <a:blip r:embed="rId6"/>
          <a:srcRect l="58334" t="8431" r="5833" b="41686"/>
          <a:stretch>
            <a:fillRect/>
          </a:stretch>
        </p:blipFill>
        <p:spPr>
          <a:xfrm>
            <a:off x="3733800" y="2667000"/>
            <a:ext cx="1981200" cy="1524000"/>
          </a:xfrm>
          <a:prstGeom prst="rect">
            <a:avLst/>
          </a:prstGeom>
        </p:spPr>
      </p:pic>
      <p:pic>
        <p:nvPicPr>
          <p:cNvPr id="16" name="Picture 15" descr="sw3.gif"/>
          <p:cNvPicPr>
            <a:picLocks noChangeAspect="1"/>
          </p:cNvPicPr>
          <p:nvPr/>
        </p:nvPicPr>
        <p:blipFill>
          <a:blip r:embed="rId7"/>
          <a:srcRect l="27333" t="62445" r="47333"/>
          <a:stretch>
            <a:fillRect/>
          </a:stretch>
        </p:blipFill>
        <p:spPr>
          <a:xfrm>
            <a:off x="5943600" y="2667000"/>
            <a:ext cx="1219200" cy="1447800"/>
          </a:xfrm>
          <a:prstGeom prst="rect">
            <a:avLst/>
          </a:prstGeom>
        </p:spPr>
      </p:pic>
      <p:pic>
        <p:nvPicPr>
          <p:cNvPr id="17" name="Picture 16" descr="1000u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5718990" y="1520010"/>
            <a:ext cx="1371601" cy="922382"/>
          </a:xfrm>
          <a:prstGeom prst="rect">
            <a:avLst/>
          </a:prstGeom>
        </p:spPr>
      </p:pic>
      <p:pic>
        <p:nvPicPr>
          <p:cNvPr id="18" name="Picture 17" descr="205px-Folko-Wicke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3048000"/>
            <a:ext cx="1419225" cy="1021266"/>
          </a:xfrm>
          <a:prstGeom prst="rect">
            <a:avLst/>
          </a:prstGeom>
        </p:spPr>
      </p:pic>
      <p:pic>
        <p:nvPicPr>
          <p:cNvPr id="19" name="Picture 18" descr="cy2v 10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1800" y="1600200"/>
            <a:ext cx="17272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8763000" cy="6051223"/>
            <a:chOff x="-6016" y="-76266"/>
            <a:chExt cx="10628806" cy="8062637"/>
          </a:xfrm>
        </p:grpSpPr>
        <p:sp>
          <p:nvSpPr>
            <p:cNvPr id="3" name="TextBox 2"/>
            <p:cNvSpPr txBox="1"/>
            <p:nvPr/>
          </p:nvSpPr>
          <p:spPr>
            <a:xfrm>
              <a:off x="3047999" y="-76266"/>
              <a:ext cx="3045994" cy="13532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bn-IN" sz="6000" dirty="0" smtClean="0">
                  <a:solidFill>
                    <a:srgbClr val="FF0000"/>
                  </a:solidFill>
                  <a:latin typeface="NikoshBAN" pitchFamily="2" charset="0"/>
                  <a:cs typeface="NikoshBAN" pitchFamily="2" charset="0"/>
                </a:rPr>
                <a:t>মূল্যায়ন</a:t>
              </a:r>
              <a:endParaRPr lang="en-US" sz="60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6016" y="1425077"/>
              <a:ext cx="10628806" cy="6561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4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১</a:t>
              </a:r>
              <a:r>
                <a:rPr lang="bn-IN" sz="40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। ক্যাপাসিটরের দুইটি ধাতব পাত্রের মাঝখানে কি ধরনের পদার্থ ব্যবহার করা হয়?</a:t>
              </a:r>
            </a:p>
            <a:p>
              <a:r>
                <a:rPr lang="bn-IN" sz="40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২। পোলারিটি ক্যাপাসিটরের বড় লেগটি নাম কি?</a:t>
              </a:r>
            </a:p>
            <a:p>
              <a:r>
                <a:rPr lang="bn-IN" sz="40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৩। ভেরিয়্যাবল ক্যাপাসিটরের টার্মিনাল কয়টি?</a:t>
              </a:r>
            </a:p>
            <a:p>
              <a:r>
                <a:rPr lang="bn-IN" sz="40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৪</a:t>
              </a:r>
              <a:r>
                <a:rPr lang="bn-IN" sz="36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। </a:t>
              </a:r>
              <a:r>
                <a:rPr lang="bn-IN" sz="4000" dirty="0" smtClean="0">
                  <a:solidFill>
                    <a:schemeClr val="accent6">
                      <a:lumMod val="50000"/>
                    </a:schemeClr>
                  </a:solidFill>
                  <a:latin typeface="NikoshBAN" pitchFamily="2" charset="0"/>
                  <a:cs typeface="NikoshBAN" pitchFamily="2" charset="0"/>
                </a:rPr>
                <a:t>ক্যাপাসিটরের কিভাবে ভালমন্দ পরীক্ষা করা যায়?                                     </a:t>
              </a:r>
              <a:endParaRPr lang="en-US" sz="40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  <a:p>
              <a:endParaRPr lang="bn-IN" sz="44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  <a:p>
              <a:endParaRPr lang="bn-IN" sz="4800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  <a:p>
              <a:endParaRPr lang="bn-IN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228600"/>
            <a:ext cx="533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9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বাড়ীর কাজ</a:t>
            </a:r>
            <a:endParaRPr lang="en-US" sz="9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3276600"/>
            <a:ext cx="8001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তোমার বাড়ীতে  ব্যবহৃত কোন কোন যন্ত্রপাতিতে ক্যাপাসিটর ব্যবহার হয়েছে তার তালিকা তৈরি করে আনবে।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81000"/>
            <a:ext cx="8458200" cy="45089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bn-IN" sz="28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287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05200" y="762000"/>
            <a:ext cx="1806905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bn-IN" sz="4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48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1752600"/>
            <a:ext cx="5638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প্রকৌঃ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মাসুদ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রানা</a:t>
            </a:r>
            <a:endParaRPr lang="bn-IN" sz="32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ইন্সট্রাক্টর ( ইলেকট্রনিক্স )</a:t>
            </a:r>
          </a:p>
          <a:p>
            <a:pPr lvl="0"/>
            <a:r>
              <a:rPr lang="bn-IN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টেকনিক্যাল স্কুল এন্ড কলেজ,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টাংগাইল</a:t>
            </a:r>
            <a:r>
              <a:rPr lang="en-US" sz="320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।</a:t>
            </a:r>
            <a:endParaRPr lang="bn-IN" sz="32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038600"/>
            <a:ext cx="8610600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bn-IN" sz="48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4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শ্রেণিঃ নবম </a:t>
            </a:r>
          </a:p>
          <a:p>
            <a:r>
              <a:rPr lang="bn-IN" sz="4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বিষয়ঃ জেনারেল ইলেকট্রনিক্স -</a:t>
            </a:r>
            <a:r>
              <a:rPr lang="en-US" sz="4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1</a:t>
            </a:r>
            <a:r>
              <a:rPr lang="bn-IN" sz="48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(প্রথম পত্র)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281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ectronics-isolated-white-background-technology-collage-depicting-electronic-devices-31543078.jpg"/>
          <p:cNvPicPr>
            <a:picLocks noChangeAspect="1"/>
          </p:cNvPicPr>
          <p:nvPr/>
        </p:nvPicPr>
        <p:blipFill>
          <a:blip r:embed="rId2"/>
          <a:srcRect b="6742"/>
          <a:stretch>
            <a:fillRect/>
          </a:stretch>
        </p:blipFill>
        <p:spPr>
          <a:xfrm>
            <a:off x="228600" y="228600"/>
            <a:ext cx="82296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H_07013__TV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26934"/>
            <a:ext cx="8534401" cy="640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6274" y="533400"/>
            <a:ext cx="8875719" cy="5550859"/>
            <a:chOff x="186274" y="533400"/>
            <a:chExt cx="8875719" cy="5550859"/>
          </a:xfrm>
        </p:grpSpPr>
        <p:pic>
          <p:nvPicPr>
            <p:cNvPr id="3" name="Picture 2" descr="electrolytic_capacitors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274" y="533400"/>
              <a:ext cx="5588261" cy="2286000"/>
            </a:xfrm>
            <a:prstGeom prst="rect">
              <a:avLst/>
            </a:prstGeom>
          </p:spPr>
        </p:pic>
        <p:pic>
          <p:nvPicPr>
            <p:cNvPr id="4" name="Picture 3" descr="ceramic-capacitor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3541949"/>
              <a:ext cx="3562184" cy="2542310"/>
            </a:xfrm>
            <a:prstGeom prst="rect">
              <a:avLst/>
            </a:prstGeom>
          </p:spPr>
        </p:pic>
        <p:pic>
          <p:nvPicPr>
            <p:cNvPr id="5" name="Picture 4" descr="cav-160-203_lg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130" y="838201"/>
              <a:ext cx="2932863" cy="2209800"/>
            </a:xfrm>
            <a:prstGeom prst="rect">
              <a:avLst/>
            </a:prstGeom>
          </p:spPr>
        </p:pic>
        <p:pic>
          <p:nvPicPr>
            <p:cNvPr id="6" name="Picture 5" descr="11949853221443271974capacitors_1.svg.hi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2600" y="3886200"/>
              <a:ext cx="2196566" cy="180850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lectrolytic_capacito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09600"/>
            <a:ext cx="4724400" cy="2286000"/>
          </a:xfrm>
          <a:prstGeom prst="rect">
            <a:avLst/>
          </a:prstGeom>
        </p:spPr>
      </p:pic>
      <p:pic>
        <p:nvPicPr>
          <p:cNvPr id="6" name="Picture 5" descr="ceramic-capacito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41949"/>
            <a:ext cx="3562184" cy="2542310"/>
          </a:xfrm>
          <a:prstGeom prst="rect">
            <a:avLst/>
          </a:prstGeom>
        </p:spPr>
      </p:pic>
      <p:pic>
        <p:nvPicPr>
          <p:cNvPr id="8" name="Picture 7" descr="cav-160-203_l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914400"/>
            <a:ext cx="3014870" cy="2271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5600" y="62484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ক্যাপাসিটর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11949853221443271974capacitors_1.svg.h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886200"/>
            <a:ext cx="2196566" cy="1808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152400"/>
            <a:ext cx="38100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bn-IN" sz="9600" dirty="0" smtClean="0">
                <a:solidFill>
                  <a:schemeClr val="accent4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9600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6916"/>
            <a:ext cx="8839200" cy="861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IN" sz="3600" dirty="0" smtClean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4000" dirty="0" smtClean="0">
              <a:latin typeface="NikoshBAN" pitchFamily="2" charset="0"/>
              <a:cs typeface="NikoshBAN" pitchFamily="2" charset="0"/>
            </a:endParaRPr>
          </a:p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১। ক্যাপাসিটর কী বলতে পারবে।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২। ক্যাপাসিটরের প্রকারভেদ বলতে পারবে।</a:t>
            </a:r>
          </a:p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৩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। বিভিন্ন প্রকার ক্যাপাসিটরের প্রতীক আঁকতে পারবে।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৪। ক্যাপাসিটরের টার্মিনাল সনাক্ত করতে পারবে।  </a:t>
            </a:r>
          </a:p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৫। ক্যাপাসিটর পরীক্ষা করতে পারবে।                                          </a:t>
            </a:r>
            <a:endParaRPr lang="bn-IN" sz="4400" dirty="0" smtClean="0">
              <a:latin typeface="NikoshBAN" pitchFamily="2" charset="0"/>
              <a:cs typeface="NikoshBAN" pitchFamily="2" charset="0"/>
            </a:endParaRPr>
          </a:p>
          <a:p>
            <a:endParaRPr lang="en-US" sz="4400" dirty="0" smtClean="0">
              <a:latin typeface="NikoshBAN" pitchFamily="2" charset="0"/>
              <a:cs typeface="NikoshBAN" pitchFamily="2" charset="0"/>
            </a:endParaRPr>
          </a:p>
          <a:p>
            <a:endParaRPr lang="bn-IN" sz="4400" dirty="0" smtClean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endParaRPr lang="bn-IN" sz="4800" dirty="0" smtClean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  <a:p>
            <a:endParaRPr lang="bn-IN" dirty="0" smtClean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066800"/>
            <a:ext cx="84416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IN" sz="66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6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এই পাঠ শেষ শিক্ষার্থীরা......</a:t>
            </a:r>
            <a:endParaRPr lang="en-US" sz="6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2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3657600" cy="2133600"/>
          </a:xfrm>
          <a:prstGeom prst="rect">
            <a:avLst/>
          </a:prstGeom>
        </p:spPr>
      </p:pic>
      <p:pic>
        <p:nvPicPr>
          <p:cNvPr id="3" name="Picture 2" descr="LC3A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52400"/>
            <a:ext cx="3764621" cy="2895600"/>
          </a:xfrm>
          <a:prstGeom prst="rect">
            <a:avLst/>
          </a:prstGeom>
        </p:spPr>
      </p:pic>
      <p:pic>
        <p:nvPicPr>
          <p:cNvPr id="4" name="Picture 3" descr="2000px-Parallel_plate_capacitor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3581400"/>
            <a:ext cx="4572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60198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ক্যাপাসিটরের গঠন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2819400"/>
            <a:ext cx="1406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/>
              <a:t>(খ)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2798247"/>
            <a:ext cx="1458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dirty="0" smtClean="0">
                <a:solidFill>
                  <a:prstClr val="black"/>
                </a:solidFill>
              </a:rPr>
              <a:t>(ক)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5715000"/>
            <a:ext cx="103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dirty="0" smtClean="0"/>
              <a:t>(গ)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" y="228600"/>
            <a:ext cx="3733799" cy="5791200"/>
            <a:chOff x="0" y="0"/>
            <a:chExt cx="4088541" cy="6858000"/>
          </a:xfrm>
        </p:grpSpPr>
        <p:pic>
          <p:nvPicPr>
            <p:cNvPr id="4" name="Picture 3" descr="capacitor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088541" cy="2514600"/>
            </a:xfrm>
            <a:prstGeom prst="rect">
              <a:avLst/>
            </a:prstGeom>
          </p:spPr>
        </p:pic>
        <p:pic>
          <p:nvPicPr>
            <p:cNvPr id="5" name="Picture 4" descr="ceramic-capacitor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57400"/>
              <a:ext cx="2947011" cy="2438905"/>
            </a:xfrm>
            <a:prstGeom prst="rect">
              <a:avLst/>
            </a:prstGeom>
          </p:spPr>
        </p:pic>
        <p:pic>
          <p:nvPicPr>
            <p:cNvPr id="6" name="Picture 5" descr="jfx-8.2u_25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0" y="4503000"/>
              <a:ext cx="3106850" cy="2355000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/>
          <p:nvPr/>
        </p:nvCxnSpPr>
        <p:spPr>
          <a:xfrm rot="5400000">
            <a:off x="723900" y="3695700"/>
            <a:ext cx="7010400" cy="762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572000" y="304800"/>
            <a:ext cx="4112362" cy="4972050"/>
            <a:chOff x="4572000" y="304800"/>
            <a:chExt cx="4112362" cy="4972050"/>
          </a:xfrm>
        </p:grpSpPr>
        <p:pic>
          <p:nvPicPr>
            <p:cNvPr id="12" name="Picture 11" descr="2-5abcd.jpg"/>
            <p:cNvPicPr>
              <a:picLocks noChangeAspect="1"/>
            </p:cNvPicPr>
            <p:nvPr/>
          </p:nvPicPr>
          <p:blipFill>
            <a:blip r:embed="rId5"/>
            <a:srcRect l="9322" r="68079"/>
            <a:stretch>
              <a:fillRect/>
            </a:stretch>
          </p:blipFill>
          <p:spPr>
            <a:xfrm>
              <a:off x="4648200" y="304800"/>
              <a:ext cx="1524000" cy="3038475"/>
            </a:xfrm>
            <a:prstGeom prst="rect">
              <a:avLst/>
            </a:prstGeom>
          </p:spPr>
        </p:pic>
        <p:pic>
          <p:nvPicPr>
            <p:cNvPr id="13" name="Picture 12" descr="cav-160-203_lg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43400">
              <a:off x="6819281" y="807814"/>
              <a:ext cx="2081754" cy="1648409"/>
            </a:xfrm>
            <a:prstGeom prst="rect">
              <a:avLst/>
            </a:prstGeom>
          </p:spPr>
        </p:pic>
        <p:pic>
          <p:nvPicPr>
            <p:cNvPr id="14" name="Picture 13" descr="Variable Capacitors.gif"/>
            <p:cNvPicPr>
              <a:picLocks noChangeAspect="1"/>
            </p:cNvPicPr>
            <p:nvPr/>
          </p:nvPicPr>
          <p:blipFill>
            <a:blip r:embed="rId7"/>
            <a:srcRect l="49600" r="2400" b="1754"/>
            <a:stretch>
              <a:fillRect/>
            </a:stretch>
          </p:blipFill>
          <p:spPr>
            <a:xfrm>
              <a:off x="6368142" y="2971800"/>
              <a:ext cx="2090057" cy="1905000"/>
            </a:xfrm>
            <a:prstGeom prst="rect">
              <a:avLst/>
            </a:prstGeom>
          </p:spPr>
        </p:pic>
        <p:pic>
          <p:nvPicPr>
            <p:cNvPr id="15" name="Picture 14" descr="cap6.gif"/>
            <p:cNvPicPr>
              <a:picLocks noChangeAspect="1"/>
            </p:cNvPicPr>
            <p:nvPr/>
          </p:nvPicPr>
          <p:blipFill>
            <a:blip r:embed="rId8"/>
            <a:srcRect l="73181"/>
            <a:stretch>
              <a:fillRect/>
            </a:stretch>
          </p:blipFill>
          <p:spPr>
            <a:xfrm>
              <a:off x="4572000" y="3581400"/>
              <a:ext cx="1228725" cy="1695450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5029200" y="5943600"/>
            <a:ext cx="3347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ভেরিয়েবল ক্যাপাসিটর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5867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ফিক্সড্‌ ক্যাপাসিটর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197</Words>
  <Application>Microsoft Office PowerPoint</Application>
  <PresentationFormat>On-screen Show (4:3)</PresentationFormat>
  <Paragraphs>55</Paragraphs>
  <Slides>17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User.TTTC</dc:creator>
  <cp:lastModifiedBy>Arif</cp:lastModifiedBy>
  <cp:revision>99</cp:revision>
  <dcterms:created xsi:type="dcterms:W3CDTF">2006-08-16T00:00:00Z</dcterms:created>
  <dcterms:modified xsi:type="dcterms:W3CDTF">2016-06-26T14:56:43Z</dcterms:modified>
</cp:coreProperties>
</file>