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9"/>
  </p:notesMasterIdLst>
  <p:sldIdLst>
    <p:sldId id="279" r:id="rId2"/>
    <p:sldId id="269" r:id="rId3"/>
    <p:sldId id="270" r:id="rId4"/>
    <p:sldId id="271" r:id="rId5"/>
    <p:sldId id="272" r:id="rId6"/>
    <p:sldId id="259" r:id="rId7"/>
    <p:sldId id="260" r:id="rId8"/>
    <p:sldId id="261" r:id="rId9"/>
    <p:sldId id="262" r:id="rId10"/>
    <p:sldId id="263" r:id="rId11"/>
    <p:sldId id="267" r:id="rId12"/>
    <p:sldId id="274" r:id="rId13"/>
    <p:sldId id="275" r:id="rId14"/>
    <p:sldId id="276" r:id="rId15"/>
    <p:sldId id="265" r:id="rId16"/>
    <p:sldId id="273" r:id="rId17"/>
    <p:sldId id="264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66CC"/>
    <a:srgbClr val="FF0000"/>
    <a:srgbClr val="FF3300"/>
    <a:srgbClr val="339966"/>
    <a:srgbClr val="33CCFF"/>
    <a:srgbClr val="CC6600"/>
    <a:srgbClr val="339933"/>
    <a:srgbClr val="00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9" d="100"/>
          <a:sy n="69" d="100"/>
        </p:scale>
        <p:origin x="-10" y="7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7BE66-FE85-402A-BB2A-1FB2F403BDD7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70DFE-0E2E-4869-AA27-45B0B02EBF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6493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70DFE-0E2E-4869-AA27-45B0B02EBF6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70DFE-0E2E-4869-AA27-45B0B02EBF6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70DFE-0E2E-4869-AA27-45B0B02EBF6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70DFE-0E2E-4869-AA27-45B0B02EBF6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70DFE-0E2E-4869-AA27-45B0B02EBF6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2F05F-ED3E-4866-98F9-ED59BE17F2A9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70DFE-0E2E-4869-AA27-45B0B02EBF6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70DFE-0E2E-4869-AA27-45B0B02EBF6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921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21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9222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22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22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9225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7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8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9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3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31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9232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4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5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6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7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38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39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240" name="Rectangle 2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241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EF0C768-C971-4D24-8278-8DB823E35BD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242" name="Rectangle 2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 spd="med"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BFECFD-0AAB-4231-8EB5-22CF1D721D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ndAc>
      <p:stSnd>
        <p:snd r:embed="rId1" name="camera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F025C-499A-47B0-9314-3469425072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ndAc>
      <p:stSnd>
        <p:snd r:embed="rId1" name="camera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56CBC9-65DB-45F3-9030-AE4206A2F4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ndAc>
      <p:stSnd>
        <p:snd r:embed="rId1" name="camera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A2AF29-2311-42C4-BA57-15D7FC5E7B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ndAc>
      <p:stSnd>
        <p:snd r:embed="rId1" name="camera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AA2D08-28DE-49C8-B221-FF79085432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ndAc>
      <p:stSnd>
        <p:snd r:embed="rId1" name="camera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42A753-918F-4A57-AFFC-63EDAF7645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ndAc>
      <p:stSnd>
        <p:snd r:embed="rId1" name="camera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25BE8A-4C11-4F73-BE9D-837A698C74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ndAc>
      <p:stSnd>
        <p:snd r:embed="rId1" name="camera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DDEE6-7A86-4D99-8CBB-F8E5105615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ndAc>
      <p:stSnd>
        <p:snd r:embed="rId1" name="camera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4E55C-27B5-4857-A2B5-C2B3756034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ndAc>
      <p:stSnd>
        <p:snd r:embed="rId1" name="camera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32BD8-04A3-4A17-9E63-B044B0B065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ndAc>
      <p:stSnd>
        <p:snd r:embed="rId1" name="camera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19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7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819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0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8201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2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3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4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5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06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0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8208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9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0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1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3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14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215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216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8217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8218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53ED56B-5176-44A7-B121-A9A9205C0A45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spd="med">
    <p:sndAc>
      <p:stSnd>
        <p:snd r:embed="rId14" name="camera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ibria\Downloads\Desktop\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062" y="228600"/>
            <a:ext cx="8841938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0" y="838200"/>
            <a:ext cx="73914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Welcome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0" y="28194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90800" y="30480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wellcome_02[1]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38" y="571480"/>
            <a:ext cx="7443643" cy="528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4901622"/>
      </p:ext>
    </p:extLst>
  </p:cSld>
  <p:clrMapOvr>
    <a:masterClrMapping/>
  </p:clrMapOvr>
  <p:transition spd="med"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609600" indent="-609600"/>
            <a:r>
              <a:rPr lang="bn-BD" sz="54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টপোলজি </a:t>
            </a:r>
            <a:endParaRPr lang="en-US" sz="5400" dirty="0">
              <a:solidFill>
                <a:schemeClr val="tx2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5" name="Picture 84" descr="ring-topology-o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447800"/>
            <a:ext cx="6400800" cy="3962400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2514600" y="5867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রিং টপোলজি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8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e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447801"/>
            <a:ext cx="5943600" cy="41147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4600" y="5867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ট্রি টপোলজি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/>
          <a:lstStyle/>
          <a:p>
            <a:pPr marL="609600" marR="0" lvl="0" indent="-609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5400" b="0" i="0" u="none" strike="noStrike" kern="0" cap="none" spc="0" normalizeH="0" baseline="0" noProof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>টপোলজি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NikoshBAN" pitchFamily="2" charset="0"/>
              <a:ea typeface="+mj-ea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_08_2013 18_22_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676401"/>
            <a:ext cx="6096000" cy="4038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4600" y="5867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মেস টপোলজি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/>
          <a:lstStyle/>
          <a:p>
            <a:pPr marL="609600" marR="0" lvl="0" indent="-609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5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>টপোলজি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NikoshBAN" pitchFamily="2" charset="0"/>
              <a:ea typeface="+mj-ea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685800"/>
            <a:ext cx="8229600" cy="1143000"/>
          </a:xfrm>
          <a:prstGeom prst="rect">
            <a:avLst/>
          </a:prstGeom>
        </p:spPr>
        <p:txBody>
          <a:bodyPr/>
          <a:lstStyle/>
          <a:p>
            <a:pPr marL="609600" marR="0" lvl="0" indent="-609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5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>টপোলজি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NikoshBAN" pitchFamily="2" charset="0"/>
              <a:ea typeface="+mj-ea"/>
              <a:cs typeface="NikoshBAN" pitchFamily="2" charset="0"/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114800" y="3043238"/>
          <a:ext cx="914400" cy="771525"/>
        </p:xfrm>
        <a:graphic>
          <a:graphicData uri="http://schemas.openxmlformats.org/presentationml/2006/ole">
            <p:oleObj spid="_x0000_s16393" name="Packager Shell Object" showAsIcon="1" r:id="rId3" imgW="914400" imgH="771525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457200"/>
            <a:ext cx="8229600" cy="914400"/>
          </a:xfrm>
          <a:prstGeom prst="rect">
            <a:avLst/>
          </a:prstGeom>
        </p:spPr>
        <p:txBody>
          <a:bodyPr/>
          <a:lstStyle/>
          <a:p>
            <a:pPr marL="609600" marR="0" lvl="0" indent="-609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5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>নেট</a:t>
            </a:r>
            <a:r>
              <a:rPr lang="bn-BD" sz="5400" kern="0" baseline="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BAN" pitchFamily="2" charset="0"/>
                <a:ea typeface="+mj-ea"/>
                <a:cs typeface="NikoshBAN" pitchFamily="2" charset="0"/>
              </a:rPr>
              <a:t>ওয়ার্ক</a:t>
            </a:r>
            <a:r>
              <a:rPr lang="bn-BD" sz="5400" kern="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BAN" pitchFamily="2" charset="0"/>
                <a:ea typeface="+mj-ea"/>
                <a:cs typeface="NikoshBAN" pitchFamily="2" charset="0"/>
              </a:rPr>
              <a:t> এর</a:t>
            </a:r>
            <a:r>
              <a:rPr kumimoji="0" lang="bn-BD" sz="5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> ব্যবহার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NikoshBAN" pitchFamily="2" charset="0"/>
              <a:ea typeface="+mj-ea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2362200"/>
            <a:ext cx="647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kern="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১। কমিউনিকেশনে ।</a:t>
            </a:r>
          </a:p>
          <a:p>
            <a:r>
              <a:rPr lang="bn-BD" sz="3600" kern="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২। রিসোর্স</a:t>
            </a:r>
            <a:r>
              <a:rPr lang="en-US" sz="3600" kern="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kern="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শেয়ারিং এ।</a:t>
            </a:r>
          </a:p>
          <a:p>
            <a:r>
              <a:rPr lang="bn-BD" sz="3600" kern="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৩। </a:t>
            </a:r>
            <a:r>
              <a:rPr lang="en-US" sz="3600" kern="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সফটওয়ার</a:t>
            </a:r>
            <a:r>
              <a:rPr lang="en-US" sz="3600" kern="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kern="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শেয়ারিং এ।</a:t>
            </a:r>
            <a:endParaRPr lang="en-US" sz="3600" kern="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3600" kern="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৪। </a:t>
            </a:r>
            <a:r>
              <a:rPr lang="bn-BD" sz="3600" kern="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ডাটা শেয়ারিং এ।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r>
              <a:rPr lang="bn-BD" sz="6600" dirty="0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একক কাজ</a:t>
            </a:r>
            <a:endParaRPr lang="en-US" sz="6600" dirty="0">
              <a:solidFill>
                <a:srgbClr val="FF3300"/>
              </a:solidFill>
              <a:latin typeface="SutonnyMJ" pitchFamily="2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990600" y="2819400"/>
            <a:ext cx="7620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bn-BD" sz="3200" dirty="0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** বাস টপোলজির চিত্র অংকন কর।</a:t>
            </a:r>
            <a:endParaRPr lang="en-US" sz="3200" dirty="0"/>
          </a:p>
        </p:txBody>
      </p:sp>
    </p:spTree>
  </p:cSld>
  <p:clrMapOvr>
    <a:masterClrMapping/>
  </p:clrMapOvr>
  <p:transition spd="med"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1536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838200" y="511175"/>
            <a:ext cx="7772400" cy="1470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96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মূল্যায়ন</a:t>
            </a:r>
            <a:endParaRPr kumimoji="0" lang="en-US" sz="96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8" name="Subtitle 3"/>
          <p:cNvSpPr txBox="1">
            <a:spLocks/>
          </p:cNvSpPr>
          <p:nvPr/>
        </p:nvSpPr>
        <p:spPr>
          <a:xfrm>
            <a:off x="457200" y="2133600"/>
            <a:ext cx="8382000" cy="3733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 eaLnBrk="1" hangingPunct="1">
              <a:spcBef>
                <a:spcPct val="20000"/>
              </a:spcBef>
              <a:buClr>
                <a:schemeClr val="tx2"/>
              </a:buClr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	</a:t>
            </a:r>
            <a:r>
              <a:rPr kumimoji="0" lang="bn-IN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১। </a:t>
            </a:r>
            <a:r>
              <a:rPr lang="bn-BD" sz="3200" dirty="0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নেটওয়ার্ক</a:t>
            </a:r>
            <a:r>
              <a:rPr kumimoji="0" lang="bn-IN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কি ?</a:t>
            </a:r>
          </a:p>
          <a:p>
            <a:pPr marL="342900" lvl="0" indent="-342900" eaLnBrk="1" hangingPunct="1">
              <a:spcBef>
                <a:spcPct val="20000"/>
              </a:spcBef>
              <a:buClr>
                <a:schemeClr val="tx2"/>
              </a:buClr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	</a:t>
            </a:r>
            <a:r>
              <a:rPr kumimoji="0" lang="bn-IN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২। </a:t>
            </a:r>
            <a:r>
              <a:rPr kumimoji="0" lang="bn-BD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কোন</a:t>
            </a:r>
            <a:r>
              <a:rPr kumimoji="0" lang="bn-BD" sz="3200" b="0" i="0" u="none" strike="noStrike" kern="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ধরনের </a:t>
            </a:r>
            <a:r>
              <a:rPr lang="bn-BD" sz="3200" dirty="0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টপোলজি সনাক্ত কর।</a:t>
            </a:r>
          </a:p>
          <a:p>
            <a:pPr marL="342900" lvl="0" indent="-342900" eaLnBrk="1" hangingPunct="1">
              <a:spcBef>
                <a:spcPct val="20000"/>
              </a:spcBef>
              <a:buClr>
                <a:schemeClr val="tx2"/>
              </a:buClr>
              <a:defRPr/>
            </a:pPr>
            <a:endParaRPr kumimoji="0" lang="bn-BD" sz="3200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342900" lvl="0" indent="-342900" eaLnBrk="1" hangingPunct="1">
              <a:spcBef>
                <a:spcPct val="20000"/>
              </a:spcBef>
              <a:buClr>
                <a:schemeClr val="tx2"/>
              </a:buClr>
              <a:defRPr/>
            </a:pPr>
            <a:endParaRPr lang="bn-BD" sz="3200" kern="0" dirty="0" smtClean="0">
              <a:solidFill>
                <a:schemeClr val="tx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marL="342900" lvl="0" indent="-342900" eaLnBrk="1" hangingPunct="1">
              <a:spcBef>
                <a:spcPct val="20000"/>
              </a:spcBef>
              <a:buClr>
                <a:schemeClr val="tx2"/>
              </a:buClr>
              <a:defRPr/>
            </a:pPr>
            <a:endParaRPr kumimoji="0" lang="bn-IN" sz="3200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342900" lvl="0" indent="-342900" eaLnBrk="1" hangingPunct="1">
              <a:spcBef>
                <a:spcPct val="20000"/>
              </a:spcBef>
              <a:buClr>
                <a:schemeClr val="tx2"/>
              </a:buClr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	</a:t>
            </a:r>
            <a:r>
              <a:rPr kumimoji="0" lang="bn-IN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৩। </a:t>
            </a:r>
            <a:r>
              <a:rPr lang="bn-BD" sz="3200" dirty="0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দুটি নেটওয়ার্ক ডিভাইস এর নাম বল</a:t>
            </a:r>
            <a:r>
              <a:rPr kumimoji="0" lang="bn-IN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।</a:t>
            </a:r>
            <a:endParaRPr lang="bn-BD" sz="3200" kern="0" dirty="0" smtClean="0">
              <a:solidFill>
                <a:schemeClr val="tx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bn-BD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	</a:t>
            </a:r>
            <a:endParaRPr kumimoji="0" lang="bn-IN" sz="3200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pic>
        <p:nvPicPr>
          <p:cNvPr id="4" name="Picture 3" descr="Bus_Topolog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3429000"/>
            <a:ext cx="2083169" cy="1338263"/>
          </a:xfrm>
          <a:prstGeom prst="rect">
            <a:avLst/>
          </a:prstGeom>
        </p:spPr>
      </p:pic>
      <p:pic>
        <p:nvPicPr>
          <p:cNvPr id="5" name="Picture 4" descr="ring TOPOLOG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3505200"/>
            <a:ext cx="1600200" cy="1328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95400" y="2667000"/>
            <a:ext cx="70104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bn-IN" sz="9600" b="1" cap="all" dirty="0" smtClean="0">
                <a:ln w="0"/>
                <a:solidFill>
                  <a:schemeClr val="bg2"/>
                </a:soli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9600" b="1" cap="all" spc="0" dirty="0">
              <a:ln w="0"/>
              <a:solidFill>
                <a:schemeClr val="bg2"/>
              </a:solidFill>
              <a:effectLst>
                <a:reflection blurRad="12700" stA="50000" endPos="50000" dist="5000" dir="5400000" sy="-100000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914400"/>
            <a:ext cx="655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5400" dirty="0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সকলের সু-স্বাস্থ্য কামনায়</a:t>
            </a:r>
            <a:endParaRPr lang="en-US" sz="5400" dirty="0">
              <a:solidFill>
                <a:schemeClr val="bg2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med"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75000"/>
            </a:schemeClr>
          </a:solidFill>
        </p:spPr>
        <p:txBody>
          <a:bodyPr/>
          <a:lstStyle/>
          <a:p>
            <a:r>
              <a:rPr lang="en-US" sz="66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6600" dirty="0">
              <a:solidFill>
                <a:schemeClr val="tx2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2590800"/>
            <a:ext cx="4038600" cy="3505200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pPr algn="ctr">
              <a:buNone/>
            </a:pPr>
            <a:r>
              <a:rPr lang="bn-BD" sz="36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শিক্ষক </a:t>
            </a:r>
            <a:r>
              <a:rPr lang="bn-BD" sz="36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পরিচিতি</a:t>
            </a:r>
            <a:r>
              <a:rPr lang="en-US" sz="36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>
              <a:buNone/>
            </a:pPr>
            <a:r>
              <a:rPr lang="en-US" sz="3600" dirty="0" smtClean="0">
                <a:solidFill>
                  <a:srgbClr val="002060"/>
                </a:solidFill>
                <a:latin typeface="SutonnyMJ" pitchFamily="2" charset="0"/>
                <a:cs typeface="NikoshBAN" pitchFamily="2" charset="0"/>
              </a:rPr>
              <a:t>‡</a:t>
            </a:r>
            <a:r>
              <a:rPr lang="en-US" sz="3600" dirty="0" err="1" smtClean="0">
                <a:solidFill>
                  <a:srgbClr val="002060"/>
                </a:solidFill>
                <a:latin typeface="SutonnyMJ" pitchFamily="2" charset="0"/>
                <a:cs typeface="NikoshBAN" pitchFamily="2" charset="0"/>
              </a:rPr>
              <a:t>gvt</a:t>
            </a:r>
            <a:r>
              <a:rPr lang="en-US" sz="3600" dirty="0" smtClean="0">
                <a:solidFill>
                  <a:srgbClr val="002060"/>
                </a:solidFill>
                <a:latin typeface="SutonnyMJ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SutonnyMJ" pitchFamily="2" charset="0"/>
                <a:cs typeface="NikoshBAN" pitchFamily="2" charset="0"/>
              </a:rPr>
              <a:t>b~i</a:t>
            </a:r>
            <a:r>
              <a:rPr lang="en-US" sz="3600" dirty="0" smtClean="0">
                <a:solidFill>
                  <a:srgbClr val="002060"/>
                </a:solidFill>
                <a:latin typeface="SutonnyMJ" pitchFamily="2" charset="0"/>
                <a:cs typeface="NikoshBAN" pitchFamily="2" charset="0"/>
              </a:rPr>
              <a:t> †</a:t>
            </a:r>
            <a:r>
              <a:rPr lang="en-US" sz="3600" dirty="0" err="1" smtClean="0">
                <a:solidFill>
                  <a:srgbClr val="002060"/>
                </a:solidFill>
                <a:latin typeface="SutonnyMJ" pitchFamily="2" charset="0"/>
                <a:cs typeface="NikoshBAN" pitchFamily="2" charset="0"/>
              </a:rPr>
              <a:t>nv‡mb</a:t>
            </a:r>
            <a:r>
              <a:rPr lang="en-US" sz="3600" dirty="0" smtClean="0">
                <a:solidFill>
                  <a:srgbClr val="002060"/>
                </a:solidFill>
                <a:latin typeface="SutonnyMJ" pitchFamily="2" charset="0"/>
                <a:cs typeface="NikoshBAN" pitchFamily="2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SutonnyMJ" pitchFamily="2" charset="0"/>
                <a:cs typeface="NikoshBAN" pitchFamily="2" charset="0"/>
              </a:rPr>
              <a:t>†</a:t>
            </a:r>
            <a:r>
              <a:rPr lang="en-US" sz="3600" dirty="0" err="1" smtClean="0">
                <a:solidFill>
                  <a:srgbClr val="002060"/>
                </a:solidFill>
                <a:latin typeface="SutonnyMJ" pitchFamily="2" charset="0"/>
                <a:cs typeface="NikoshBAN" pitchFamily="2" charset="0"/>
              </a:rPr>
              <a:t>mL</a:t>
            </a:r>
            <a:endParaRPr lang="bn-BD" sz="2400" dirty="0" smtClean="0">
              <a:solidFill>
                <a:srgbClr val="002060"/>
              </a:solidFill>
              <a:latin typeface="SutonnyMJ" pitchFamily="2" charset="0"/>
              <a:cs typeface="NikoshBAN" pitchFamily="2" charset="0"/>
            </a:endParaRPr>
          </a:p>
          <a:p>
            <a:pPr algn="ctr">
              <a:buNone/>
            </a:pPr>
            <a:r>
              <a:rPr lang="bn-BD" sz="2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ইন্সট্রাক্টর (</a:t>
            </a:r>
            <a:r>
              <a:rPr lang="en-US" sz="2400" dirty="0" err="1" smtClean="0">
                <a:solidFill>
                  <a:srgbClr val="002060"/>
                </a:solidFill>
                <a:latin typeface="DholeshwariMJ" pitchFamily="2" charset="0"/>
                <a:cs typeface="NikoshBAN" pitchFamily="2" charset="0"/>
              </a:rPr>
              <a:t>Kw¤úDUvi</a:t>
            </a:r>
            <a:r>
              <a:rPr lang="bn-BD" sz="2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)</a:t>
            </a:r>
          </a:p>
          <a:p>
            <a:pPr algn="ctr">
              <a:buNone/>
            </a:pPr>
            <a:r>
              <a:rPr lang="en-US" sz="2400" dirty="0" smtClean="0">
                <a:solidFill>
                  <a:srgbClr val="002060"/>
                </a:solidFill>
                <a:latin typeface="ParashSushreeMJ" pitchFamily="2" charset="0"/>
                <a:cs typeface="ParashSushreeMJ" pitchFamily="2" charset="0"/>
              </a:rPr>
              <a:t>Uv½vBj </a:t>
            </a:r>
            <a:r>
              <a:rPr lang="en-US" sz="2400" dirty="0" smtClean="0">
                <a:solidFill>
                  <a:srgbClr val="002060"/>
                </a:solidFill>
                <a:latin typeface="ParashSushreeMJ" pitchFamily="2" charset="0"/>
                <a:cs typeface="ParashSushreeMJ" pitchFamily="2" charset="0"/>
              </a:rPr>
              <a:t>†</a:t>
            </a:r>
            <a:r>
              <a:rPr lang="en-US" sz="2400" dirty="0" err="1" smtClean="0">
                <a:solidFill>
                  <a:srgbClr val="002060"/>
                </a:solidFill>
                <a:latin typeface="ParashSushreeMJ" pitchFamily="2" charset="0"/>
                <a:cs typeface="ParashSushreeMJ" pitchFamily="2" charset="0"/>
              </a:rPr>
              <a:t>UKwbK¨vj</a:t>
            </a:r>
            <a:r>
              <a:rPr lang="en-US" sz="2400" dirty="0" smtClean="0">
                <a:solidFill>
                  <a:srgbClr val="002060"/>
                </a:solidFill>
                <a:latin typeface="ParashSushreeMJ" pitchFamily="2" charset="0"/>
                <a:cs typeface="ParashSushreeMJ" pitchFamily="2" charset="0"/>
              </a:rPr>
              <a:t> ¯‹</a:t>
            </a:r>
            <a:r>
              <a:rPr lang="en-US" sz="2400" dirty="0" err="1" smtClean="0">
                <a:solidFill>
                  <a:srgbClr val="002060"/>
                </a:solidFill>
                <a:latin typeface="ParashSushreeMJ" pitchFamily="2" charset="0"/>
                <a:cs typeface="ParashSushreeMJ" pitchFamily="2" charset="0"/>
              </a:rPr>
              <a:t>zj</a:t>
            </a:r>
            <a:r>
              <a:rPr lang="en-US" sz="2400" dirty="0" smtClean="0">
                <a:solidFill>
                  <a:srgbClr val="002060"/>
                </a:solidFill>
                <a:latin typeface="ParashSushreeMJ" pitchFamily="2" charset="0"/>
                <a:cs typeface="ParashSushreeMJ" pitchFamily="2" charset="0"/>
              </a:rPr>
              <a:t> I </a:t>
            </a:r>
            <a:r>
              <a:rPr lang="en-US" sz="2400" dirty="0" err="1" smtClean="0">
                <a:solidFill>
                  <a:srgbClr val="002060"/>
                </a:solidFill>
                <a:latin typeface="ParashSushreeMJ" pitchFamily="2" charset="0"/>
                <a:cs typeface="ParashSushreeMJ" pitchFamily="2" charset="0"/>
              </a:rPr>
              <a:t>K‡jR</a:t>
            </a:r>
            <a:r>
              <a:rPr lang="en-US" sz="2400" dirty="0" smtClean="0">
                <a:solidFill>
                  <a:srgbClr val="002060"/>
                </a:solidFill>
                <a:latin typeface="ParashSushreeMJ" pitchFamily="2" charset="0"/>
                <a:cs typeface="ParashSushreeMJ" pitchFamily="2" charset="0"/>
              </a:rPr>
              <a:t>, Uv½vBj</a:t>
            </a:r>
            <a:endParaRPr lang="en-US" sz="24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2590800"/>
            <a:ext cx="4038600" cy="3505200"/>
          </a:xfrm>
          <a:solidFill>
            <a:srgbClr val="92D050"/>
          </a:solidFill>
        </p:spPr>
        <p:txBody>
          <a:bodyPr/>
          <a:lstStyle/>
          <a:p>
            <a:pPr algn="ctr">
              <a:buNone/>
            </a:pPr>
            <a:r>
              <a:rPr lang="bn-BD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বিষয় পরিচিতি</a:t>
            </a:r>
          </a:p>
          <a:p>
            <a:pPr algn="ctr">
              <a:buNone/>
            </a:pPr>
            <a:r>
              <a:rPr lang="bn-BD" sz="2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তথ্য ও যোগাযোগ প্রযুক্তি</a:t>
            </a:r>
            <a:endParaRPr lang="en-US" sz="24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pPr algn="ctr">
              <a:buNone/>
            </a:pPr>
            <a:r>
              <a:rPr lang="en-US" sz="2400" dirty="0" smtClean="0">
                <a:solidFill>
                  <a:srgbClr val="FF0000"/>
                </a:solidFill>
                <a:latin typeface="SutonnyMJ" pitchFamily="2" charset="0"/>
                <a:cs typeface="KarnaphuliMJ" pitchFamily="2" charset="0"/>
              </a:rPr>
              <a:t>beg</a:t>
            </a:r>
            <a:r>
              <a:rPr lang="en-US" sz="2400" dirty="0" smtClean="0">
                <a:solidFill>
                  <a:srgbClr val="FF0000"/>
                </a:solidFill>
                <a:latin typeface="KarnaphuliMJ" pitchFamily="2" charset="0"/>
                <a:cs typeface="KarnaphuliMJ" pitchFamily="2" charset="0"/>
              </a:rPr>
              <a:t>  </a:t>
            </a:r>
            <a:r>
              <a:rPr lang="bn-BD" sz="2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শ্রেনি</a:t>
            </a:r>
            <a:endParaRPr lang="en-US" sz="24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pPr algn="ctr">
              <a:buNone/>
            </a:pPr>
            <a:r>
              <a:rPr lang="en-US" sz="2400" dirty="0" smtClean="0">
                <a:solidFill>
                  <a:srgbClr val="FF0000"/>
                </a:solidFill>
                <a:latin typeface="SutonnyMJ" pitchFamily="2" charset="0"/>
                <a:cs typeface="NikoshBAN" pitchFamily="2" charset="0"/>
              </a:rPr>
              <a:t>‡UªW-2 ( 1g </a:t>
            </a:r>
            <a:r>
              <a:rPr lang="en-US" sz="2400" dirty="0" err="1" smtClean="0">
                <a:solidFill>
                  <a:srgbClr val="FF0000"/>
                </a:solidFill>
                <a:latin typeface="SutonnyMJ" pitchFamily="2" charset="0"/>
                <a:cs typeface="NikoshBAN" pitchFamily="2" charset="0"/>
              </a:rPr>
              <a:t>cÎ</a:t>
            </a:r>
            <a:r>
              <a:rPr lang="en-US" sz="2400" dirty="0" smtClean="0">
                <a:solidFill>
                  <a:srgbClr val="FF0000"/>
                </a:solidFill>
                <a:latin typeface="SutonnyMJ" pitchFamily="2" charset="0"/>
                <a:cs typeface="NikoshBAN" pitchFamily="2" charset="0"/>
              </a:rPr>
              <a:t>)</a:t>
            </a:r>
            <a:endParaRPr lang="bn-BD" sz="2400" dirty="0" smtClean="0">
              <a:solidFill>
                <a:srgbClr val="FF0000"/>
              </a:solidFill>
              <a:latin typeface="SutonnyMJ" pitchFamily="2" charset="0"/>
              <a:cs typeface="NikoshBAN" pitchFamily="2" charset="0"/>
            </a:endParaRPr>
          </a:p>
          <a:p>
            <a:pPr algn="ctr">
              <a:buNone/>
            </a:pPr>
            <a:r>
              <a:rPr lang="bn-BD" sz="2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অধ্যায়-২</a:t>
            </a:r>
            <a:endParaRPr lang="en-US" sz="2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med"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tock-photo-illustration-of-a-worldwide-computer-network-118223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762000"/>
            <a:ext cx="4088498" cy="4267200"/>
          </a:xfrm>
          <a:prstGeom prst="rect">
            <a:avLst/>
          </a:prstGeom>
        </p:spPr>
      </p:pic>
      <p:pic>
        <p:nvPicPr>
          <p:cNvPr id="12" name="Picture 11" descr="Araneus_diadematus_web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762000"/>
            <a:ext cx="4343400" cy="4343400"/>
          </a:xfrm>
          <a:prstGeom prst="rect">
            <a:avLst/>
          </a:prstGeom>
        </p:spPr>
      </p:pic>
    </p:spTree>
  </p:cSld>
  <p:clrMapOvr>
    <a:masterClrMapping/>
  </p:clrMapOvr>
  <p:transition spd="med"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95600" y="2417247"/>
            <a:ext cx="4343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bn-BD" sz="6000" b="1" dirty="0" smtClean="0">
                <a:solidFill>
                  <a:srgbClr val="FF3300"/>
                </a:solidFill>
                <a:latin typeface="NikoshBAN" pitchFamily="2" charset="0"/>
                <a:cs typeface="NikoshBAN" pitchFamily="2" charset="0"/>
              </a:rPr>
              <a:t>নেটওয়ার্ক</a:t>
            </a:r>
            <a:r>
              <a:rPr lang="en-US" sz="6600" b="1" dirty="0" smtClean="0">
                <a:solidFill>
                  <a:srgbClr val="FF3300"/>
                </a:solidFill>
                <a:latin typeface="SutonnyMJ" pitchFamily="2" charset="0"/>
              </a:rPr>
              <a:t> </a:t>
            </a:r>
            <a:endParaRPr lang="bn-BD" sz="6600" b="1" dirty="0" smtClean="0">
              <a:solidFill>
                <a:srgbClr val="FF3300"/>
              </a:solidFill>
              <a:latin typeface="SutonnyMJ" pitchFamily="2" charset="0"/>
            </a:endParaRPr>
          </a:p>
        </p:txBody>
      </p:sp>
    </p:spTree>
  </p:cSld>
  <p:clrMapOvr>
    <a:masterClrMapping/>
  </p:clrMapOvr>
  <p:transition spd="med"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/>
        </p:nvSpPr>
        <p:spPr>
          <a:xfrm>
            <a:off x="495300" y="876300"/>
            <a:ext cx="7772400" cy="1219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bn-IN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/>
            </a:r>
            <a:br>
              <a:rPr lang="bn-IN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</a:br>
            <a:r>
              <a:rPr lang="bn-IN" sz="8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192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পাঠ শেষে শিক্ষার্থীরা</a:t>
            </a:r>
            <a:r>
              <a:rPr lang="en-US" sz="192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…</a:t>
            </a:r>
            <a:r>
              <a:rPr lang="bn-IN" sz="192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br>
              <a:rPr lang="bn-IN" sz="192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</a:br>
            <a:r>
              <a:rPr lang="bn-IN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/>
            </a:r>
            <a:br>
              <a:rPr lang="bn-IN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</a:br>
            <a:endParaRPr lang="en-US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/>
        </p:nvSpPr>
        <p:spPr>
          <a:xfrm>
            <a:off x="495300" y="2324098"/>
            <a:ext cx="8153400" cy="37719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bn-IN" sz="3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bn-BD" sz="3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নেটওয়ার্ক</a:t>
            </a:r>
            <a:r>
              <a:rPr lang="bn-IN" sz="3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কি বলতে পারবে ।</a:t>
            </a:r>
            <a:endParaRPr lang="en-US" sz="30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pPr marL="514350" indent="-51435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3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   </a:t>
            </a:r>
            <a:r>
              <a:rPr lang="bn-BD" sz="3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টপোলজির প্রকারভেদ বলতে</a:t>
            </a:r>
            <a:r>
              <a:rPr lang="en-US" sz="3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bn-IN" sz="30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pPr marL="514350" indent="-51435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bn-IN" sz="3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	বিভিন্ন </a:t>
            </a:r>
            <a:r>
              <a:rPr lang="en-US" sz="30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প্রকার</a:t>
            </a:r>
            <a:r>
              <a:rPr lang="en-US" sz="3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টপোলজি ব্যাখ্যা</a:t>
            </a:r>
            <a:r>
              <a:rPr lang="bn-IN" sz="3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করতে পারবে।</a:t>
            </a:r>
          </a:p>
          <a:p>
            <a:pPr marL="514350" indent="-51435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bn-IN" sz="3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   </a:t>
            </a:r>
            <a:r>
              <a:rPr lang="bn-BD" sz="3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নেটওয়ার্ক এর ব্যবহার বলতে</a:t>
            </a:r>
            <a:r>
              <a:rPr lang="bn-IN" sz="3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পারবে।</a:t>
            </a:r>
            <a:endParaRPr lang="bn-BD" sz="30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pPr marL="514350" indent="-51435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bn-BD" sz="3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   নেটওয়ার্ক এর উপকরন বলতে পারবে।</a:t>
            </a:r>
          </a:p>
          <a:p>
            <a:pPr marL="514350" indent="-514350" algn="l">
              <a:lnSpc>
                <a:spcPct val="150000"/>
              </a:lnSpc>
              <a:buFont typeface="Wingdings" pitchFamily="2" charset="2"/>
              <a:buChar char="Ø"/>
            </a:pPr>
            <a:endParaRPr lang="en-US" sz="3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med"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304801"/>
            <a:ext cx="8229600" cy="914400"/>
          </a:xfrm>
        </p:spPr>
        <p:txBody>
          <a:bodyPr/>
          <a:lstStyle/>
          <a:p>
            <a:r>
              <a:rPr lang="bn-BD" sz="4400" dirty="0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নেটওয়ার্ক</a:t>
            </a:r>
            <a:endParaRPr lang="en-US" sz="6000" dirty="0">
              <a:solidFill>
                <a:schemeClr val="tx2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 descr="Bus_Topolog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1447800"/>
            <a:ext cx="6286573" cy="4038600"/>
          </a:xfrm>
          <a:prstGeom prst="rect">
            <a:avLst/>
          </a:prstGeom>
        </p:spPr>
      </p:pic>
    </p:spTree>
  </p:cSld>
  <p:clrMapOvr>
    <a:masterClrMapping/>
  </p:clrMapOvr>
  <p:transition spd="med"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229600" cy="1143000"/>
          </a:xfrm>
        </p:spPr>
        <p:txBody>
          <a:bodyPr/>
          <a:lstStyle/>
          <a:p>
            <a:r>
              <a:rPr lang="bn-BD" sz="6000" dirty="0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নেটওয়ার্ক এর</a:t>
            </a:r>
            <a:r>
              <a:rPr lang="en-US" sz="6000" dirty="0" smtClean="0">
                <a:solidFill>
                  <a:srgbClr val="00FF00"/>
                </a:solidFill>
                <a:latin typeface="SutonnyMJ" pitchFamily="2" charset="0"/>
              </a:rPr>
              <a:t> </a:t>
            </a:r>
            <a:r>
              <a:rPr lang="en-US" sz="6000" dirty="0" err="1" smtClean="0">
                <a:solidFill>
                  <a:schemeClr val="tx2">
                    <a:lumMod val="50000"/>
                  </a:schemeClr>
                </a:solidFill>
                <a:latin typeface="SutonnyMJ" pitchFamily="2" charset="0"/>
              </a:rPr>
              <a:t>cÖKvi‡f</a:t>
            </a:r>
            <a:r>
              <a:rPr lang="en-US" sz="6000" dirty="0" smtClean="0">
                <a:solidFill>
                  <a:schemeClr val="tx2">
                    <a:lumMod val="50000"/>
                  </a:schemeClr>
                </a:solidFill>
                <a:latin typeface="SutonnyMJ" pitchFamily="2" charset="0"/>
              </a:rPr>
              <a:t>`</a:t>
            </a:r>
            <a:endParaRPr lang="en-US" sz="6000" dirty="0">
              <a:solidFill>
                <a:schemeClr val="tx2">
                  <a:lumMod val="50000"/>
                </a:schemeClr>
              </a:solidFill>
              <a:latin typeface="SutonnyMJ" pitchFamily="2" charset="0"/>
            </a:endParaRPr>
          </a:p>
        </p:txBody>
      </p:sp>
      <p:pic>
        <p:nvPicPr>
          <p:cNvPr id="5" name="Picture 4" descr="lan-man-wa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371600"/>
            <a:ext cx="7391400" cy="4876800"/>
          </a:xfrm>
          <a:prstGeom prst="rect">
            <a:avLst/>
          </a:prstGeom>
        </p:spPr>
      </p:pic>
    </p:spTree>
  </p:cSld>
  <p:clrMapOvr>
    <a:masterClrMapping/>
  </p:clrMapOvr>
  <p:transition spd="med"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bn-BD" sz="66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টপোলজি</a:t>
            </a:r>
            <a:endParaRPr lang="en-US" sz="6600" dirty="0">
              <a:solidFill>
                <a:srgbClr val="FF33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3" name="Picture 82" descr="star-topology-o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1524000"/>
            <a:ext cx="6477000" cy="4114800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2514600" y="5867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ষ্টার টপোলজি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n-BD" sz="60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টপোলজি</a:t>
            </a:r>
            <a:endParaRPr lang="en-US" sz="6000" dirty="0">
              <a:solidFill>
                <a:srgbClr val="FF33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 descr="bus-topology-o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600200"/>
            <a:ext cx="6934200" cy="3962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4600" y="5867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বাস টপোলজি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7" grpId="0"/>
    </p:bldLst>
  </p:timing>
</p:sld>
</file>

<file path=ppt/theme/theme1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535</TotalTime>
  <Words>108</Words>
  <Application>Microsoft Office PowerPoint</Application>
  <PresentationFormat>On-screen Show (4:3)</PresentationFormat>
  <Paragraphs>56</Paragraphs>
  <Slides>17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Mountain Top</vt:lpstr>
      <vt:lpstr>Packager Shell Object</vt:lpstr>
      <vt:lpstr>Slide 1</vt:lpstr>
      <vt:lpstr>পরিচিতি</vt:lpstr>
      <vt:lpstr>Slide 3</vt:lpstr>
      <vt:lpstr>Slide 4</vt:lpstr>
      <vt:lpstr>Slide 5</vt:lpstr>
      <vt:lpstr>নেটওয়ার্ক</vt:lpstr>
      <vt:lpstr>নেটওয়ার্ক এর cÖKvi‡f`</vt:lpstr>
      <vt:lpstr>টপোলজি</vt:lpstr>
      <vt:lpstr>টপোলজি</vt:lpstr>
      <vt:lpstr>টপোলজি </vt:lpstr>
      <vt:lpstr>Slide 11</vt:lpstr>
      <vt:lpstr>Slide 12</vt:lpstr>
      <vt:lpstr>Slide 13</vt:lpstr>
      <vt:lpstr>Slide 14</vt:lpstr>
      <vt:lpstr>একক কাজ</vt:lpstr>
      <vt:lpstr>Slide 16</vt:lpstr>
      <vt:lpstr>Slide 17</vt:lpstr>
    </vt:vector>
  </TitlesOfParts>
  <Company>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</dc:creator>
  <cp:lastModifiedBy>TTSC</cp:lastModifiedBy>
  <cp:revision>149</cp:revision>
  <dcterms:created xsi:type="dcterms:W3CDTF">2012-04-23T03:55:23Z</dcterms:created>
  <dcterms:modified xsi:type="dcterms:W3CDTF">2019-10-02T07:00:42Z</dcterms:modified>
</cp:coreProperties>
</file>